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x="18288000" cy="10287000"/>
  <p:notesSz cx="6858000" cy="9144000"/>
  <p:embeddedFontLst>
    <p:embeddedFont>
      <p:font typeface="Poppins Bold" charset="1" panose="00000800000000000000"/>
      <p:regular r:id="rId14"/>
    </p:embeddedFont>
    <p:embeddedFont>
      <p:font typeface="Roboto" charset="1" panose="02000000000000000000"/>
      <p:regular r:id="rId15"/>
    </p:embeddedFont>
    <p:embeddedFont>
      <p:font typeface="Poppins" charset="1" panose="00000500000000000000"/>
      <p:regular r:id="rId16"/>
    </p:embeddedFont>
    <p:embeddedFont>
      <p:font typeface="Roboto Bold" charset="1" panose="0200000000000000000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Relationship Id="rId6" Target="../media/image10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svg" Type="http://schemas.openxmlformats.org/officeDocument/2006/relationships/image"/><Relationship Id="rId11" Target="../media/image21.png" Type="http://schemas.openxmlformats.org/officeDocument/2006/relationships/image"/><Relationship Id="rId12" Target="../media/image22.svg" Type="http://schemas.openxmlformats.org/officeDocument/2006/relationships/image"/><Relationship Id="rId2" Target="../media/image3.jpe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Relationship Id="rId8" Target="../media/image18.svg" Type="http://schemas.openxmlformats.org/officeDocument/2006/relationships/image"/><Relationship Id="rId9" Target="../media/image1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3.jpeg" Type="http://schemas.openxmlformats.org/officeDocument/2006/relationships/image"/><Relationship Id="rId4" Target="../media/VAG0Eqc9vF0.mp4" Type="http://schemas.openxmlformats.org/officeDocument/2006/relationships/video"/><Relationship Id="rId5" Target="../media/VAG0Eqc9vF0.mp4" Type="http://schemas.microsoft.com/office/2007/relationships/media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629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629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6520815" y="2498818"/>
            <a:ext cx="5246370" cy="5246370"/>
            <a:chOff x="0" y="0"/>
            <a:chExt cx="14840029" cy="1484002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366471" y="-11891"/>
              <a:ext cx="15572971" cy="14863810"/>
            </a:xfrm>
            <a:custGeom>
              <a:avLst/>
              <a:gdLst/>
              <a:ahLst/>
              <a:cxnLst/>
              <a:rect r="r" b="b" t="t" l="l"/>
              <a:pathLst>
                <a:path h="14863810" w="15572971">
                  <a:moveTo>
                    <a:pt x="7786486" y="11891"/>
                  </a:moveTo>
                  <a:cubicBezTo>
                    <a:pt x="5127664" y="0"/>
                    <a:pt x="2665709" y="1411641"/>
                    <a:pt x="1332855" y="3712286"/>
                  </a:cubicBezTo>
                  <a:cubicBezTo>
                    <a:pt x="0" y="6012931"/>
                    <a:pt x="0" y="8850880"/>
                    <a:pt x="1332855" y="11151525"/>
                  </a:cubicBezTo>
                  <a:cubicBezTo>
                    <a:pt x="2665709" y="13452170"/>
                    <a:pt x="5127664" y="14863811"/>
                    <a:pt x="7786486" y="14851920"/>
                  </a:cubicBezTo>
                  <a:cubicBezTo>
                    <a:pt x="10445306" y="14863811"/>
                    <a:pt x="12907262" y="13452170"/>
                    <a:pt x="14240117" y="11151525"/>
                  </a:cubicBezTo>
                  <a:cubicBezTo>
                    <a:pt x="15572971" y="8850880"/>
                    <a:pt x="15572971" y="6012931"/>
                    <a:pt x="14240117" y="3712286"/>
                  </a:cubicBezTo>
                  <a:cubicBezTo>
                    <a:pt x="12907262" y="1411641"/>
                    <a:pt x="10445306" y="0"/>
                    <a:pt x="7786486" y="11891"/>
                  </a:cubicBezTo>
                  <a:close/>
                </a:path>
              </a:pathLst>
            </a:custGeom>
            <a:solidFill>
              <a:srgbClr val="94B143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156193" y="188812"/>
              <a:ext cx="15152415" cy="14462405"/>
            </a:xfrm>
            <a:custGeom>
              <a:avLst/>
              <a:gdLst/>
              <a:ahLst/>
              <a:cxnLst/>
              <a:rect r="r" b="b" t="t" l="l"/>
              <a:pathLst>
                <a:path h="14462405" w="15152415">
                  <a:moveTo>
                    <a:pt x="7576208" y="11570"/>
                  </a:moveTo>
                  <a:cubicBezTo>
                    <a:pt x="4989189" y="0"/>
                    <a:pt x="2593721" y="1373519"/>
                    <a:pt x="1296860" y="3612034"/>
                  </a:cubicBezTo>
                  <a:cubicBezTo>
                    <a:pt x="0" y="5850548"/>
                    <a:pt x="0" y="8611857"/>
                    <a:pt x="1296860" y="10850372"/>
                  </a:cubicBezTo>
                  <a:cubicBezTo>
                    <a:pt x="2593721" y="13088886"/>
                    <a:pt x="4989189" y="14462405"/>
                    <a:pt x="7576208" y="14450835"/>
                  </a:cubicBezTo>
                  <a:cubicBezTo>
                    <a:pt x="10163226" y="14462405"/>
                    <a:pt x="12558694" y="13088886"/>
                    <a:pt x="13855555" y="10850372"/>
                  </a:cubicBezTo>
                  <a:cubicBezTo>
                    <a:pt x="15152416" y="8611857"/>
                    <a:pt x="15152416" y="5850548"/>
                    <a:pt x="13855555" y="3612034"/>
                  </a:cubicBezTo>
                  <a:cubicBezTo>
                    <a:pt x="12558694" y="1373519"/>
                    <a:pt x="10163226" y="0"/>
                    <a:pt x="7576208" y="1157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223301" y="551024"/>
              <a:ext cx="14393427" cy="13737979"/>
            </a:xfrm>
            <a:custGeom>
              <a:avLst/>
              <a:gdLst/>
              <a:ahLst/>
              <a:cxnLst/>
              <a:rect r="r" b="b" t="t" l="l"/>
              <a:pathLst>
                <a:path h="13737979" w="14393427">
                  <a:moveTo>
                    <a:pt x="7196714" y="10990"/>
                  </a:moveTo>
                  <a:cubicBezTo>
                    <a:pt x="4739280" y="0"/>
                    <a:pt x="2463801" y="1304719"/>
                    <a:pt x="1231900" y="3431106"/>
                  </a:cubicBezTo>
                  <a:cubicBezTo>
                    <a:pt x="0" y="5557493"/>
                    <a:pt x="0" y="8180487"/>
                    <a:pt x="1231900" y="10306874"/>
                  </a:cubicBezTo>
                  <a:cubicBezTo>
                    <a:pt x="2463801" y="12433261"/>
                    <a:pt x="4739280" y="13737980"/>
                    <a:pt x="7196714" y="13726990"/>
                  </a:cubicBezTo>
                  <a:cubicBezTo>
                    <a:pt x="9654147" y="13737980"/>
                    <a:pt x="11929626" y="12433261"/>
                    <a:pt x="13161527" y="10306874"/>
                  </a:cubicBezTo>
                  <a:cubicBezTo>
                    <a:pt x="14393427" y="8180487"/>
                    <a:pt x="14393427" y="5557493"/>
                    <a:pt x="13161527" y="3431106"/>
                  </a:cubicBezTo>
                  <a:cubicBezTo>
                    <a:pt x="11929626" y="1304719"/>
                    <a:pt x="9654147" y="0"/>
                    <a:pt x="7196714" y="10990"/>
                  </a:cubicBezTo>
                  <a:close/>
                </a:path>
              </a:pathLst>
            </a:custGeom>
            <a:blipFill>
              <a:blip r:embed="rId3"/>
              <a:stretch>
                <a:fillRect l="-12387" t="0" r="-12387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4220957" y="-8059"/>
            <a:ext cx="9846085" cy="17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1"/>
              </a:lnSpc>
            </a:pPr>
            <a:r>
              <a:rPr lang="en-US" b="true" sz="9865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DARB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0587" y="1439600"/>
            <a:ext cx="8526827" cy="58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b="true" sz="321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Smart mobility starts here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129585" y="8114664"/>
            <a:ext cx="6028829" cy="19278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Team Leader - Mahmoud </a:t>
            </a:r>
          </a:p>
          <a:p>
            <a:pPr algn="ctr">
              <a:lnSpc>
                <a:spcPts val="5039"/>
              </a:lnSpc>
            </a:pPr>
            <a:r>
              <a:rPr lang="en-US" b="true" sz="359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Member - Hamza </a:t>
            </a:r>
          </a:p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b="true" sz="359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Member - Ayham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2281" cy="12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7416165" y="429700"/>
            <a:ext cx="5246370" cy="5246370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0" y="3175000"/>
                  </a:moveTo>
                  <a:cubicBezTo>
                    <a:pt x="0" y="4928870"/>
                    <a:pt x="1421130" y="6350000"/>
                    <a:pt x="3175000" y="6350000"/>
                  </a:cubicBezTo>
                  <a:lnTo>
                    <a:pt x="6350000" y="6350000"/>
                  </a:lnTo>
                  <a:lnTo>
                    <a:pt x="6350000" y="3175000"/>
                  </a:lnTo>
                  <a:cubicBezTo>
                    <a:pt x="6350000" y="1421130"/>
                    <a:pt x="4928870" y="0"/>
                    <a:pt x="3175000" y="0"/>
                  </a:cubicBezTo>
                  <a:cubicBezTo>
                    <a:pt x="1421130" y="0"/>
                    <a:pt x="0" y="1421130"/>
                    <a:pt x="0" y="317500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391160" y="364490"/>
              <a:ext cx="5619750" cy="5621020"/>
            </a:xfrm>
            <a:custGeom>
              <a:avLst/>
              <a:gdLst/>
              <a:ahLst/>
              <a:cxnLst/>
              <a:rect r="r" b="b" t="t" l="l"/>
              <a:pathLst>
                <a:path h="5621020" w="5619750">
                  <a:moveTo>
                    <a:pt x="2810510" y="0"/>
                  </a:moveTo>
                  <a:cubicBezTo>
                    <a:pt x="4362450" y="0"/>
                    <a:pt x="5619750" y="1258570"/>
                    <a:pt x="5619750" y="2810510"/>
                  </a:cubicBezTo>
                  <a:cubicBezTo>
                    <a:pt x="5619750" y="4362450"/>
                    <a:pt x="4361180" y="5621020"/>
                    <a:pt x="2810510" y="5621020"/>
                  </a:cubicBezTo>
                  <a:cubicBezTo>
                    <a:pt x="1258570" y="5621020"/>
                    <a:pt x="0" y="4362450"/>
                    <a:pt x="0" y="2810510"/>
                  </a:cubicBezTo>
                  <a:cubicBezTo>
                    <a:pt x="1270" y="1258570"/>
                    <a:pt x="1258570" y="0"/>
                    <a:pt x="2810510" y="0"/>
                  </a:cubicBezTo>
                  <a:close/>
                </a:path>
              </a:pathLst>
            </a:custGeom>
            <a:blipFill>
              <a:blip r:embed="rId3"/>
              <a:stretch>
                <a:fillRect l="-16762" t="0" r="-16762" b="0"/>
              </a:stretch>
            </a:blip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12672920" y="5143500"/>
            <a:ext cx="5246370" cy="524637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6350000" y="3175000"/>
                  </a:moveTo>
                  <a:cubicBezTo>
                    <a:pt x="6350000" y="1421130"/>
                    <a:pt x="4928870" y="0"/>
                    <a:pt x="3175000" y="0"/>
                  </a:cubicBezTo>
                  <a:lnTo>
                    <a:pt x="0" y="0"/>
                  </a:lnTo>
                  <a:lnTo>
                    <a:pt x="0" y="3175000"/>
                  </a:lnTo>
                  <a:cubicBezTo>
                    <a:pt x="0" y="4928870"/>
                    <a:pt x="1421130" y="6350000"/>
                    <a:pt x="3175000" y="6350000"/>
                  </a:cubicBezTo>
                  <a:cubicBezTo>
                    <a:pt x="4928870" y="6350000"/>
                    <a:pt x="6350000" y="4928870"/>
                    <a:pt x="6350000" y="317500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99010" y="359986"/>
              <a:ext cx="5898640" cy="5630028"/>
            </a:xfrm>
            <a:custGeom>
              <a:avLst/>
              <a:gdLst/>
              <a:ahLst/>
              <a:cxnLst/>
              <a:rect r="r" b="b" t="t" l="l"/>
              <a:pathLst>
                <a:path h="5630028" w="5898640">
                  <a:moveTo>
                    <a:pt x="2949320" y="4504"/>
                  </a:moveTo>
                  <a:cubicBezTo>
                    <a:pt x="1942227" y="0"/>
                    <a:pt x="1009702" y="534693"/>
                    <a:pt x="504851" y="1406118"/>
                  </a:cubicBezTo>
                  <a:cubicBezTo>
                    <a:pt x="0" y="2277543"/>
                    <a:pt x="0" y="3352485"/>
                    <a:pt x="504851" y="4223910"/>
                  </a:cubicBezTo>
                  <a:cubicBezTo>
                    <a:pt x="1009702" y="5095335"/>
                    <a:pt x="1942227" y="5630028"/>
                    <a:pt x="2949320" y="5625524"/>
                  </a:cubicBezTo>
                  <a:cubicBezTo>
                    <a:pt x="3956413" y="5630028"/>
                    <a:pt x="4888938" y="5095335"/>
                    <a:pt x="5393789" y="4223910"/>
                  </a:cubicBezTo>
                  <a:cubicBezTo>
                    <a:pt x="5898640" y="3352485"/>
                    <a:pt x="5898640" y="2277543"/>
                    <a:pt x="5393789" y="1406118"/>
                  </a:cubicBezTo>
                  <a:cubicBezTo>
                    <a:pt x="4888938" y="534693"/>
                    <a:pt x="3956413" y="0"/>
                    <a:pt x="2949320" y="4504"/>
                  </a:cubicBezTo>
                  <a:close/>
                </a:path>
              </a:pathLst>
            </a:custGeom>
            <a:blipFill>
              <a:blip r:embed="rId4"/>
              <a:stretch>
                <a:fillRect l="-22402" t="0" r="-22402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1553807"/>
            <a:ext cx="6387465" cy="96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 </a:t>
            </a:r>
            <a:r>
              <a:rPr lang="en-US" b="true" sz="5308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SIMPLE WORDS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797" y="933450"/>
            <a:ext cx="6663274" cy="7727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32"/>
              </a:lnSpc>
            </a:pPr>
            <a:r>
              <a:rPr lang="en-US" sz="445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DARB IN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86797" y="3582047"/>
            <a:ext cx="5634574" cy="30181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6"/>
              </a:lnSpc>
              <a:spcBef>
                <a:spcPct val="0"/>
              </a:spcBef>
            </a:pPr>
            <a:r>
              <a:rPr lang="en-US" sz="34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DARB is a smart toll and monitoring system that reduces traffic, tracks vehicles, and enables fast, secure payments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89979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2281" cy="12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2879999" y="5802871"/>
            <a:ext cx="3935158" cy="3753414"/>
            <a:chOff x="0" y="0"/>
            <a:chExt cx="6324600" cy="60325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3"/>
              <a:stretch>
                <a:fillRect l="-36621" t="0" r="-36621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1DA24C"/>
            </a:solidFill>
          </p:spPr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8028057" y="1204896"/>
            <a:ext cx="3935158" cy="3753414"/>
            <a:chOff x="0" y="0"/>
            <a:chExt cx="6324600" cy="60325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27000" y="127000"/>
              <a:ext cx="6070600" cy="5778500"/>
            </a:xfrm>
            <a:custGeom>
              <a:avLst/>
              <a:gdLst/>
              <a:ahLst/>
              <a:cxnLst/>
              <a:rect r="r" b="b" t="t" l="l"/>
              <a:pathLst>
                <a:path h="5778500" w="6070600">
                  <a:moveTo>
                    <a:pt x="0" y="0"/>
                  </a:moveTo>
                  <a:lnTo>
                    <a:pt x="6070600" y="0"/>
                  </a:lnTo>
                  <a:lnTo>
                    <a:pt x="6070600" y="5778500"/>
                  </a:lnTo>
                  <a:lnTo>
                    <a:pt x="0" y="5778500"/>
                  </a:lnTo>
                  <a:close/>
                </a:path>
              </a:pathLst>
            </a:custGeom>
            <a:blipFill>
              <a:blip r:embed="rId4"/>
              <a:stretch>
                <a:fillRect l="-21391" t="0" r="-21391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24600" cy="6032500"/>
            </a:xfrm>
            <a:custGeom>
              <a:avLst/>
              <a:gdLst/>
              <a:ahLst/>
              <a:cxnLst/>
              <a:rect r="r" b="b" t="t" l="l"/>
              <a:pathLst>
                <a:path h="6032500" w="6324600">
                  <a:moveTo>
                    <a:pt x="6324600" y="6032500"/>
                  </a:moveTo>
                  <a:lnTo>
                    <a:pt x="0" y="6032500"/>
                  </a:lnTo>
                  <a:lnTo>
                    <a:pt x="0" y="0"/>
                  </a:lnTo>
                  <a:lnTo>
                    <a:pt x="6324600" y="0"/>
                  </a:lnTo>
                  <a:lnTo>
                    <a:pt x="6324600" y="6032500"/>
                  </a:lnTo>
                  <a:close/>
                  <a:moveTo>
                    <a:pt x="127000" y="5905500"/>
                  </a:moveTo>
                  <a:lnTo>
                    <a:pt x="6197600" y="5905500"/>
                  </a:lnTo>
                  <a:lnTo>
                    <a:pt x="6197600" y="127000"/>
                  </a:lnTo>
                  <a:lnTo>
                    <a:pt x="127000" y="127000"/>
                  </a:lnTo>
                  <a:lnTo>
                    <a:pt x="127000" y="5905500"/>
                  </a:lnTo>
                  <a:close/>
                </a:path>
              </a:pathLst>
            </a:custGeom>
            <a:solidFill>
              <a:srgbClr val="1DA24C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7312130" y="6529739"/>
            <a:ext cx="4976338" cy="1637667"/>
          </a:xfrm>
          <a:custGeom>
            <a:avLst/>
            <a:gdLst/>
            <a:ahLst/>
            <a:cxnLst/>
            <a:rect r="r" b="b" t="t" l="l"/>
            <a:pathLst>
              <a:path h="1637667" w="4976338">
                <a:moveTo>
                  <a:pt x="0" y="0"/>
                </a:moveTo>
                <a:lnTo>
                  <a:pt x="4976338" y="0"/>
                </a:lnTo>
                <a:lnTo>
                  <a:pt x="4976338" y="1637668"/>
                </a:lnTo>
                <a:lnTo>
                  <a:pt x="0" y="16376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353701">
            <a:off x="12359409" y="1967832"/>
            <a:ext cx="4976338" cy="1637667"/>
          </a:xfrm>
          <a:custGeom>
            <a:avLst/>
            <a:gdLst/>
            <a:ahLst/>
            <a:cxnLst/>
            <a:rect r="r" b="b" t="t" l="l"/>
            <a:pathLst>
              <a:path h="1637667" w="4976338">
                <a:moveTo>
                  <a:pt x="0" y="0"/>
                </a:moveTo>
                <a:lnTo>
                  <a:pt x="4976338" y="0"/>
                </a:lnTo>
                <a:lnTo>
                  <a:pt x="4976338" y="1637667"/>
                </a:lnTo>
                <a:lnTo>
                  <a:pt x="0" y="163766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457677"/>
            <a:ext cx="4243380" cy="1903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THE PROBLEM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3812621"/>
            <a:ext cx="5634574" cy="46672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Amman faces heavy congestion at city entrances, causing delays and frustration.</a:t>
            </a:r>
          </a:p>
          <a:p>
            <a:pPr algn="l">
              <a:lnSpc>
                <a:spcPts val="3676"/>
              </a:lnSpc>
            </a:pPr>
            <a:r>
              <a:rPr lang="en-US" sz="26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Unlicensed and wanted vehicles often bypass monitoring, creating security and revenue gaps.</a:t>
            </a:r>
          </a:p>
          <a:p>
            <a:pPr algn="l">
              <a:lnSpc>
                <a:spcPts val="3676"/>
              </a:lnSpc>
              <a:spcBef>
                <a:spcPct val="0"/>
              </a:spcBef>
            </a:pPr>
            <a:r>
              <a:rPr lang="en-US" sz="2625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Current systems are outdated — needing a smarter, faster, and more reliable solution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364140" y="6978834"/>
            <a:ext cx="4960002" cy="6347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6"/>
              </a:lnSpc>
              <a:spcBef>
                <a:spcPct val="0"/>
              </a:spcBef>
            </a:pPr>
            <a:r>
              <a:rPr lang="en-US" sz="35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Road crisis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3101225" y="2107364"/>
            <a:ext cx="4823444" cy="12538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16"/>
              </a:lnSpc>
              <a:spcBef>
                <a:spcPct val="0"/>
              </a:spcBef>
            </a:pPr>
            <a:r>
              <a:rPr lang="en-US" sz="3511" b="true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Unlicensed or violating cars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7014204" cy="10287000"/>
            <a:chOff x="0" y="0"/>
            <a:chExt cx="1847362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84736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847362">
                  <a:moveTo>
                    <a:pt x="0" y="0"/>
                  </a:moveTo>
                  <a:lnTo>
                    <a:pt x="1847362" y="0"/>
                  </a:lnTo>
                  <a:lnTo>
                    <a:pt x="184736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1847362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46818" y="8630505"/>
            <a:ext cx="897167" cy="2183545"/>
            <a:chOff x="0" y="0"/>
            <a:chExt cx="236291" cy="5750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6291" cy="575090"/>
            </a:xfrm>
            <a:custGeom>
              <a:avLst/>
              <a:gdLst/>
              <a:ahLst/>
              <a:cxnLst/>
              <a:rect r="r" b="b" t="t" l="l"/>
              <a:pathLst>
                <a:path h="575090" w="236291">
                  <a:moveTo>
                    <a:pt x="118145" y="0"/>
                  </a:moveTo>
                  <a:lnTo>
                    <a:pt x="118145" y="0"/>
                  </a:lnTo>
                  <a:cubicBezTo>
                    <a:pt x="183395" y="0"/>
                    <a:pt x="236291" y="52895"/>
                    <a:pt x="236291" y="118145"/>
                  </a:cubicBezTo>
                  <a:lnTo>
                    <a:pt x="236291" y="456945"/>
                  </a:lnTo>
                  <a:cubicBezTo>
                    <a:pt x="236291" y="488279"/>
                    <a:pt x="223843" y="518330"/>
                    <a:pt x="201687" y="540486"/>
                  </a:cubicBezTo>
                  <a:cubicBezTo>
                    <a:pt x="179530" y="562643"/>
                    <a:pt x="149480" y="575090"/>
                    <a:pt x="118145" y="575090"/>
                  </a:cubicBezTo>
                  <a:lnTo>
                    <a:pt x="118145" y="575090"/>
                  </a:lnTo>
                  <a:cubicBezTo>
                    <a:pt x="86811" y="575090"/>
                    <a:pt x="56761" y="562643"/>
                    <a:pt x="34604" y="540486"/>
                  </a:cubicBezTo>
                  <a:cubicBezTo>
                    <a:pt x="12447" y="518330"/>
                    <a:pt x="0" y="488279"/>
                    <a:pt x="0" y="456945"/>
                  </a:cubicBezTo>
                  <a:lnTo>
                    <a:pt x="0" y="118145"/>
                  </a:lnTo>
                  <a:cubicBezTo>
                    <a:pt x="0" y="86811"/>
                    <a:pt x="12447" y="56761"/>
                    <a:pt x="34604" y="34604"/>
                  </a:cubicBezTo>
                  <a:cubicBezTo>
                    <a:pt x="56761" y="12447"/>
                    <a:pt x="86811" y="0"/>
                    <a:pt x="118145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236291" cy="632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>
            <a:grpSpLocks noChangeAspect="true"/>
          </p:cNvGrpSpPr>
          <p:nvPr/>
        </p:nvGrpSpPr>
        <p:grpSpPr>
          <a:xfrm rot="0">
            <a:off x="7014204" y="2131724"/>
            <a:ext cx="10831301" cy="6498780"/>
            <a:chOff x="0" y="0"/>
            <a:chExt cx="6350000" cy="381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0" y="3175000"/>
                  </a:moveTo>
                  <a:lnTo>
                    <a:pt x="0" y="635000"/>
                  </a:lnTo>
                  <a:cubicBezTo>
                    <a:pt x="0" y="284480"/>
                    <a:pt x="284480" y="0"/>
                    <a:pt x="635000" y="0"/>
                  </a:cubicBezTo>
                  <a:lnTo>
                    <a:pt x="5715000" y="0"/>
                  </a:lnTo>
                  <a:cubicBezTo>
                    <a:pt x="6065520" y="0"/>
                    <a:pt x="6350000" y="284480"/>
                    <a:pt x="6350000" y="635000"/>
                  </a:cubicBezTo>
                  <a:lnTo>
                    <a:pt x="6350000" y="3175000"/>
                  </a:lnTo>
                  <a:cubicBezTo>
                    <a:pt x="6350000" y="3525520"/>
                    <a:pt x="6065520" y="3810000"/>
                    <a:pt x="5715000" y="3810000"/>
                  </a:cubicBezTo>
                  <a:lnTo>
                    <a:pt x="635000" y="3810000"/>
                  </a:lnTo>
                  <a:cubicBezTo>
                    <a:pt x="284480" y="3810000"/>
                    <a:pt x="0" y="3525520"/>
                    <a:pt x="0" y="3175000"/>
                  </a:cubicBezTo>
                  <a:close/>
                </a:path>
              </a:pathLst>
            </a:custGeom>
            <a:blipFill>
              <a:blip r:embed="rId3"/>
              <a:stretch>
                <a:fillRect l="0" t="-5520" r="0" b="-552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3810000"/>
            </a:xfrm>
            <a:custGeom>
              <a:avLst/>
              <a:gdLst/>
              <a:ahLst/>
              <a:cxnLst/>
              <a:rect r="r" b="b" t="t" l="l"/>
              <a:pathLst>
                <a:path h="3810000" w="6350000">
                  <a:moveTo>
                    <a:pt x="5715000" y="19050"/>
                  </a:moveTo>
                  <a:cubicBezTo>
                    <a:pt x="6054090" y="19050"/>
                    <a:pt x="6330950" y="295910"/>
                    <a:pt x="6330950" y="635000"/>
                  </a:cubicBezTo>
                  <a:lnTo>
                    <a:pt x="6330950" y="3175000"/>
                  </a:lnTo>
                  <a:cubicBezTo>
                    <a:pt x="6330950" y="3514090"/>
                    <a:pt x="6054090" y="3790950"/>
                    <a:pt x="5715000" y="3790950"/>
                  </a:cubicBezTo>
                  <a:lnTo>
                    <a:pt x="635000" y="3790950"/>
                  </a:lnTo>
                  <a:cubicBezTo>
                    <a:pt x="295910" y="3790950"/>
                    <a:pt x="19050" y="3514090"/>
                    <a:pt x="19050" y="3175000"/>
                  </a:cubicBezTo>
                  <a:lnTo>
                    <a:pt x="19050" y="635000"/>
                  </a:lnTo>
                  <a:cubicBezTo>
                    <a:pt x="19050" y="295910"/>
                    <a:pt x="295910" y="19050"/>
                    <a:pt x="635000" y="19050"/>
                  </a:cubicBezTo>
                  <a:lnTo>
                    <a:pt x="5715000" y="19050"/>
                  </a:lnTo>
                  <a:moveTo>
                    <a:pt x="5715000" y="0"/>
                  </a:moveTo>
                  <a:lnTo>
                    <a:pt x="635000" y="0"/>
                  </a:lnTo>
                  <a:cubicBezTo>
                    <a:pt x="284480" y="0"/>
                    <a:pt x="0" y="284480"/>
                    <a:pt x="0" y="635000"/>
                  </a:cubicBezTo>
                  <a:lnTo>
                    <a:pt x="0" y="3175000"/>
                  </a:lnTo>
                  <a:cubicBezTo>
                    <a:pt x="0" y="3525520"/>
                    <a:pt x="284480" y="3810000"/>
                    <a:pt x="635000" y="3810000"/>
                  </a:cubicBezTo>
                  <a:lnTo>
                    <a:pt x="5715000" y="3810000"/>
                  </a:lnTo>
                  <a:cubicBezTo>
                    <a:pt x="6065520" y="3810000"/>
                    <a:pt x="6350000" y="3525520"/>
                    <a:pt x="6350000" y="3175000"/>
                  </a:cubicBezTo>
                  <a:lnTo>
                    <a:pt x="6350000" y="635000"/>
                  </a:lnTo>
                  <a:cubicBezTo>
                    <a:pt x="6350000" y="284480"/>
                    <a:pt x="6065520" y="0"/>
                    <a:pt x="5715000" y="0"/>
                  </a:cubicBezTo>
                  <a:lnTo>
                    <a:pt x="5715000" y="0"/>
                  </a:lnTo>
                  <a:close/>
                </a:path>
              </a:pathLst>
            </a:custGeom>
            <a:solidFill>
              <a:srgbClr val="1DA24C"/>
            </a:solid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10058" y="1675304"/>
            <a:ext cx="4243380" cy="9275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151"/>
              </a:lnSpc>
            </a:pPr>
            <a:r>
              <a:rPr lang="en-US" b="true" sz="5108">
                <a:solidFill>
                  <a:srgbClr val="FFFFFF"/>
                </a:solidFill>
                <a:latin typeface="Poppins Bold"/>
                <a:ea typeface="Poppins Bold"/>
                <a:cs typeface="Poppins Bold"/>
                <a:sym typeface="Poppins Bold"/>
              </a:rPr>
              <a:t>DARB ?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410058" y="923925"/>
            <a:ext cx="4842085" cy="871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72"/>
              </a:lnSpc>
            </a:pPr>
            <a:r>
              <a:rPr lang="en-US" b="true" sz="5051">
                <a:solidFill>
                  <a:srgbClr val="FFFFFF"/>
                </a:solidFill>
                <a:latin typeface="Roboto Bold"/>
                <a:ea typeface="Roboto Bold"/>
                <a:cs typeface="Roboto Bold"/>
                <a:sym typeface="Roboto Bold"/>
              </a:rPr>
              <a:t>WHAT IS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354705" y="2898195"/>
            <a:ext cx="6304793" cy="5845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50"/>
              </a:lnSpc>
            </a:pPr>
            <a:r>
              <a:rPr lang="en-US" sz="27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DARB is a smart toll gate system powered by RFID and ANPR, enabling vehicles to pass seamlessly without stopping.</a:t>
            </a:r>
          </a:p>
          <a:p>
            <a:pPr algn="l">
              <a:lnSpc>
                <a:spcPts val="3850"/>
              </a:lnSpc>
            </a:pPr>
            <a:r>
              <a:rPr lang="en-US" sz="27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It provides automatic fee collection, accurate vehicle tracking, and real-time alerts for unlicensed or wanted cars.</a:t>
            </a:r>
          </a:p>
          <a:p>
            <a:pPr algn="l">
              <a:lnSpc>
                <a:spcPts val="3850"/>
              </a:lnSpc>
              <a:spcBef>
                <a:spcPct val="0"/>
              </a:spcBef>
            </a:pPr>
            <a:r>
              <a:rPr lang="en-US" sz="2750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The DARB app connects citizens directly to the system, allowing easy balance recharge, tracking usage, and managing accounts.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54078" y="2577281"/>
            <a:ext cx="902053" cy="1403973"/>
          </a:xfrm>
          <a:custGeom>
            <a:avLst/>
            <a:gdLst/>
            <a:ahLst/>
            <a:cxnLst/>
            <a:rect r="r" b="b" t="t" l="l"/>
            <a:pathLst>
              <a:path h="1403973" w="902053">
                <a:moveTo>
                  <a:pt x="0" y="0"/>
                </a:moveTo>
                <a:lnTo>
                  <a:pt x="902052" y="0"/>
                </a:lnTo>
                <a:lnTo>
                  <a:pt x="902052" y="1403973"/>
                </a:lnTo>
                <a:lnTo>
                  <a:pt x="0" y="14039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3411" y="4876810"/>
            <a:ext cx="1163385" cy="1123196"/>
          </a:xfrm>
          <a:custGeom>
            <a:avLst/>
            <a:gdLst/>
            <a:ahLst/>
            <a:cxnLst/>
            <a:rect r="r" b="b" t="t" l="l"/>
            <a:pathLst>
              <a:path h="1123196" w="1163385">
                <a:moveTo>
                  <a:pt x="0" y="0"/>
                </a:moveTo>
                <a:lnTo>
                  <a:pt x="1163386" y="0"/>
                </a:lnTo>
                <a:lnTo>
                  <a:pt x="1163386" y="1123196"/>
                </a:lnTo>
                <a:lnTo>
                  <a:pt x="0" y="11231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85706" y="2577281"/>
            <a:ext cx="888520" cy="1030168"/>
          </a:xfrm>
          <a:custGeom>
            <a:avLst/>
            <a:gdLst/>
            <a:ahLst/>
            <a:cxnLst/>
            <a:rect r="r" b="b" t="t" l="l"/>
            <a:pathLst>
              <a:path h="1030168" w="888520">
                <a:moveTo>
                  <a:pt x="0" y="0"/>
                </a:moveTo>
                <a:lnTo>
                  <a:pt x="888520" y="0"/>
                </a:lnTo>
                <a:lnTo>
                  <a:pt x="888520" y="1030168"/>
                </a:lnTo>
                <a:lnTo>
                  <a:pt x="0" y="10301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02194" y="4876810"/>
            <a:ext cx="1172033" cy="986638"/>
          </a:xfrm>
          <a:custGeom>
            <a:avLst/>
            <a:gdLst/>
            <a:ahLst/>
            <a:cxnLst/>
            <a:rect r="r" b="b" t="t" l="l"/>
            <a:pathLst>
              <a:path h="986638" w="1172033">
                <a:moveTo>
                  <a:pt x="0" y="0"/>
                </a:moveTo>
                <a:lnTo>
                  <a:pt x="1172032" y="0"/>
                </a:lnTo>
                <a:lnTo>
                  <a:pt x="1172032" y="986638"/>
                </a:lnTo>
                <a:lnTo>
                  <a:pt x="0" y="98663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4989885" y="6895727"/>
            <a:ext cx="1109482" cy="899689"/>
          </a:xfrm>
          <a:custGeom>
            <a:avLst/>
            <a:gdLst/>
            <a:ahLst/>
            <a:cxnLst/>
            <a:rect r="r" b="b" t="t" l="l"/>
            <a:pathLst>
              <a:path h="899689" w="1109482">
                <a:moveTo>
                  <a:pt x="0" y="0"/>
                </a:moveTo>
                <a:lnTo>
                  <a:pt x="1109482" y="0"/>
                </a:lnTo>
                <a:lnTo>
                  <a:pt x="1109482" y="899688"/>
                </a:lnTo>
                <a:lnTo>
                  <a:pt x="0" y="8996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657783" y="9110359"/>
            <a:ext cx="464697" cy="929394"/>
          </a:xfrm>
          <a:custGeom>
            <a:avLst/>
            <a:gdLst/>
            <a:ahLst/>
            <a:cxnLst/>
            <a:rect r="r" b="b" t="t" l="l"/>
            <a:pathLst>
              <a:path h="929394" w="464697">
                <a:moveTo>
                  <a:pt x="0" y="0"/>
                </a:moveTo>
                <a:lnTo>
                  <a:pt x="464697" y="0"/>
                </a:lnTo>
                <a:lnTo>
                  <a:pt x="464697" y="929395"/>
                </a:lnTo>
                <a:lnTo>
                  <a:pt x="0" y="92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838452" y="9110359"/>
            <a:ext cx="464697" cy="929394"/>
          </a:xfrm>
          <a:custGeom>
            <a:avLst/>
            <a:gdLst/>
            <a:ahLst/>
            <a:cxnLst/>
            <a:rect r="r" b="b" t="t" l="l"/>
            <a:pathLst>
              <a:path h="929394" w="464697">
                <a:moveTo>
                  <a:pt x="0" y="0"/>
                </a:moveTo>
                <a:lnTo>
                  <a:pt x="464697" y="0"/>
                </a:lnTo>
                <a:lnTo>
                  <a:pt x="464697" y="929395"/>
                </a:lnTo>
                <a:lnTo>
                  <a:pt x="0" y="92939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691974" y="876300"/>
            <a:ext cx="6387465" cy="960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31"/>
              </a:lnSpc>
            </a:pPr>
            <a:r>
              <a:rPr lang="en-US" b="true" sz="5308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DARB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084326" y="147357"/>
            <a:ext cx="6663274" cy="9378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32"/>
              </a:lnSpc>
            </a:pPr>
            <a:r>
              <a:rPr lang="en-US" b="true" sz="545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THE AI IN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544402" y="2733802"/>
            <a:ext cx="6147571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Frontend: Flutter (cross-platform mobile app).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86797" y="4994800"/>
            <a:ext cx="7406177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BACKEND: FIREBASE (SECURE DATA &amp; AUTHENTICATION).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774226" y="2733802"/>
            <a:ext cx="6204864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AI: GOOGLE VISION API (LICENSE PLATE RECOGNITION)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848963" y="4994800"/>
            <a:ext cx="5410337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IoT: Sensors &amp; smart cameras at gates.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099367" y="6895356"/>
            <a:ext cx="6762394" cy="1005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UI/UX: MINIMAL, INTUITIVE, DRIVER-FRIENDLY DESIGN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551301" y="9329311"/>
            <a:ext cx="11858526" cy="4248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399">
                <a:solidFill>
                  <a:srgbClr val="000000"/>
                </a:solidFill>
                <a:latin typeface="Poppins Bold"/>
                <a:ea typeface="Poppins Bold"/>
                <a:cs typeface="Poppins Bold"/>
                <a:sym typeface="Poppins Bold"/>
              </a:rPr>
              <a:t>Unique Edge: No stopping required + real-time data sharing with authorities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403517" y="0"/>
            <a:ext cx="10884483" cy="10287000"/>
            <a:chOff x="0" y="0"/>
            <a:chExt cx="2866695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866695" cy="2709333"/>
            </a:xfrm>
            <a:custGeom>
              <a:avLst/>
              <a:gdLst/>
              <a:ahLst/>
              <a:cxnLst/>
              <a:rect r="r" b="b" t="t" l="l"/>
              <a:pathLst>
                <a:path h="2709333" w="2866695">
                  <a:moveTo>
                    <a:pt x="0" y="0"/>
                  </a:moveTo>
                  <a:lnTo>
                    <a:pt x="2866695" y="0"/>
                  </a:lnTo>
                  <a:lnTo>
                    <a:pt x="2866695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2866695" cy="27664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591758" y="522310"/>
            <a:ext cx="1868266" cy="1868266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8844841" y="3291532"/>
            <a:ext cx="8657984" cy="10051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22"/>
              </a:lnSpc>
              <a:spcBef>
                <a:spcPct val="0"/>
              </a:spcBef>
            </a:pPr>
            <a:r>
              <a:rPr lang="en-US" sz="280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FINANCIALLY SUSTAINABLE WITH FAST COST RECOVERY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710237" y="5980782"/>
            <a:ext cx="10271043" cy="5099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REDUCES TRAFFIC CONGESTION AND VIOLATIONS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7591758" y="2902841"/>
            <a:ext cx="1868266" cy="186826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7591758" y="5353989"/>
            <a:ext cx="1868266" cy="1868266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476850" y="3152576"/>
            <a:ext cx="7229623" cy="479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 WHY IT’S VALUABLE AND HOW</a:t>
            </a: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 i</a:t>
            </a: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T CAN GROW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706473" y="666151"/>
            <a:ext cx="1638836" cy="14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1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06473" y="3012862"/>
            <a:ext cx="1638836" cy="14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706473" y="5467734"/>
            <a:ext cx="1638836" cy="1412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591758" y="7803280"/>
            <a:ext cx="1868266" cy="1868266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5E5E5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706473" y="7913300"/>
            <a:ext cx="1638836" cy="141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002"/>
              </a:lnSpc>
            </a:pPr>
            <a:r>
              <a:rPr lang="en-US" sz="7859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4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600934" y="415678"/>
            <a:ext cx="8380346" cy="19958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919"/>
              </a:lnSpc>
            </a:pPr>
          </a:p>
          <a:p>
            <a:pPr algn="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Serves 20,000–50,000 veh</a:t>
            </a: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ICLES DAILY WITH UP TO 4.5 MILLION JOD ANNUAL REVENUE PER GATE</a:t>
            </a:r>
          </a:p>
          <a:p>
            <a:pPr algn="r">
              <a:lnSpc>
                <a:spcPts val="3919"/>
              </a:lnSpc>
            </a:pPr>
          </a:p>
        </p:txBody>
      </p:sp>
      <p:sp>
        <p:nvSpPr>
          <p:cNvPr name="TextBox 25" id="25"/>
          <p:cNvSpPr txBox="true"/>
          <p:nvPr/>
        </p:nvSpPr>
        <p:spPr>
          <a:xfrm rot="0">
            <a:off x="476850" y="3246784"/>
            <a:ext cx="7229623" cy="47917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14"/>
              </a:lnSpc>
            </a:pP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 WHY IT’S VALUABLE AND HOW</a:t>
            </a: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 i</a:t>
            </a:r>
            <a:r>
              <a:rPr lang="en-US" b="true" sz="6724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T CAN GROW 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9543576" y="7944297"/>
            <a:ext cx="8495061" cy="15005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FUTURE GROWTH: NATIONWIDE EXPANSION, AI TRAFFIC MANAGEMENT, AND FULL SMART MOBILITY INTEGRATION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429385" y="10026650"/>
            <a:ext cx="2514600" cy="260350"/>
            <a:chOff x="0" y="0"/>
            <a:chExt cx="662281" cy="6857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2281" cy="68570"/>
            </a:xfrm>
            <a:custGeom>
              <a:avLst/>
              <a:gdLst/>
              <a:ahLst/>
              <a:cxnLst/>
              <a:rect r="r" b="b" t="t" l="l"/>
              <a:pathLst>
                <a:path h="68570" w="662281">
                  <a:moveTo>
                    <a:pt x="0" y="0"/>
                  </a:moveTo>
                  <a:lnTo>
                    <a:pt x="662281" y="0"/>
                  </a:lnTo>
                  <a:lnTo>
                    <a:pt x="662281" y="68570"/>
                  </a:lnTo>
                  <a:lnTo>
                    <a:pt x="0" y="68570"/>
                  </a:ln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662281" cy="1257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0" t="0" r="0" b="0"/>
          <a:stretch>
            <a:fillRect/>
          </a:stretch>
        </p:blipFill>
        <p:spPr>
          <a:xfrm flipH="false" flipV="false" rot="0">
            <a:off x="6168316" y="2039475"/>
            <a:ext cx="11724441" cy="659499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562353" y="506259"/>
            <a:ext cx="4243380" cy="117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111"/>
              </a:lnSpc>
            </a:pPr>
            <a:r>
              <a:rPr lang="en-US" b="true" sz="6508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DARB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62353" y="1384828"/>
            <a:ext cx="5605964" cy="654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92"/>
              </a:lnSpc>
            </a:pPr>
            <a:r>
              <a:rPr lang="en-US" b="true" sz="3851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MOBILE APPLICATION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04256" y="3086836"/>
            <a:ext cx="6003283" cy="4872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93"/>
              </a:lnSpc>
              <a:spcBef>
                <a:spcPct val="0"/>
              </a:spcBef>
            </a:pPr>
            <a:r>
              <a:rPr lang="en-US" sz="3923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Citizens can top up balance, pay fees automatically, track violations, and receive instant notifications. Direct interaction with the system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130300" y="4057750"/>
            <a:ext cx="3086100" cy="2171499"/>
            <a:chOff x="0" y="0"/>
            <a:chExt cx="812800" cy="57191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812800" cy="629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6467343" y="4057750"/>
            <a:ext cx="3086100" cy="2171499"/>
            <a:chOff x="0" y="0"/>
            <a:chExt cx="812800" cy="571917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571917"/>
            </a:xfrm>
            <a:custGeom>
              <a:avLst/>
              <a:gdLst/>
              <a:ahLst/>
              <a:cxnLst/>
              <a:rect r="r" b="b" t="t" l="l"/>
              <a:pathLst>
                <a:path h="571917" w="812800">
                  <a:moveTo>
                    <a:pt x="609600" y="0"/>
                  </a:moveTo>
                  <a:cubicBezTo>
                    <a:pt x="721824" y="0"/>
                    <a:pt x="812800" y="128028"/>
                    <a:pt x="812800" y="285959"/>
                  </a:cubicBezTo>
                  <a:cubicBezTo>
                    <a:pt x="812800" y="443889"/>
                    <a:pt x="721824" y="571917"/>
                    <a:pt x="609600" y="571917"/>
                  </a:cubicBezTo>
                  <a:lnTo>
                    <a:pt x="203200" y="571917"/>
                  </a:lnTo>
                  <a:cubicBezTo>
                    <a:pt x="90976" y="571917"/>
                    <a:pt x="0" y="443889"/>
                    <a:pt x="0" y="285959"/>
                  </a:cubicBezTo>
                  <a:cubicBezTo>
                    <a:pt x="0" y="128028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1DA24C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812800" cy="62906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599915" y="2633336"/>
            <a:ext cx="5088170" cy="5020327"/>
          </a:xfrm>
          <a:custGeom>
            <a:avLst/>
            <a:gdLst/>
            <a:ahLst/>
            <a:cxnLst/>
            <a:rect r="r" b="b" t="t" l="l"/>
            <a:pathLst>
              <a:path h="5020327" w="5088170">
                <a:moveTo>
                  <a:pt x="0" y="0"/>
                </a:moveTo>
                <a:lnTo>
                  <a:pt x="5088170" y="0"/>
                </a:lnTo>
                <a:lnTo>
                  <a:pt x="5088170" y="5020328"/>
                </a:lnTo>
                <a:lnTo>
                  <a:pt x="0" y="50203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220957" y="-8059"/>
            <a:ext cx="9846085" cy="1787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811"/>
              </a:lnSpc>
            </a:pPr>
            <a:r>
              <a:rPr lang="en-US" b="true" sz="9865">
                <a:solidFill>
                  <a:srgbClr val="1DA24C"/>
                </a:solidFill>
                <a:latin typeface="Poppins Bold"/>
                <a:ea typeface="Poppins Bold"/>
                <a:cs typeface="Poppins Bold"/>
                <a:sym typeface="Poppins Bold"/>
              </a:rPr>
              <a:t>DARB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880587" y="1439600"/>
            <a:ext cx="8526827" cy="5849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07"/>
              </a:lnSpc>
              <a:spcBef>
                <a:spcPct val="0"/>
              </a:spcBef>
            </a:pPr>
            <a:r>
              <a:rPr lang="en-US" b="true" sz="3219">
                <a:solidFill>
                  <a:srgbClr val="303642"/>
                </a:solidFill>
                <a:latin typeface="Poppins Bold"/>
                <a:ea typeface="Poppins Bold"/>
                <a:cs typeface="Poppins Bold"/>
                <a:sym typeface="Poppins Bold"/>
              </a:rPr>
              <a:t>Smart mobility starts here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DAG0AcwRMGM</dc:identifier>
  <dcterms:modified xsi:type="dcterms:W3CDTF">2011-08-01T06:04:30Z</dcterms:modified>
  <cp:revision>1</cp:revision>
  <dc:title>Darb</dc:title>
</cp:coreProperties>
</file>